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5" r:id="rId1"/>
    <p:sldMasterId id="2147484987" r:id="rId2"/>
    <p:sldMasterId id="2147484999" r:id="rId3"/>
    <p:sldMasterId id="2147485011" r:id="rId4"/>
  </p:sldMasterIdLst>
  <p:notesMasterIdLst>
    <p:notesMasterId r:id="rId13"/>
  </p:notesMasterIdLst>
  <p:sldIdLst>
    <p:sldId id="308" r:id="rId5"/>
    <p:sldId id="829" r:id="rId6"/>
    <p:sldId id="826" r:id="rId7"/>
    <p:sldId id="824" r:id="rId8"/>
    <p:sldId id="827" r:id="rId9"/>
    <p:sldId id="825" r:id="rId10"/>
    <p:sldId id="830" r:id="rId11"/>
    <p:sldId id="828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3007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06012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59024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12025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65038" algn="l" defTabSz="906012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18039" algn="l" defTabSz="906012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71032" algn="l" defTabSz="906012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24050" algn="l" defTabSz="906012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FF"/>
    <a:srgbClr val="373BE5"/>
    <a:srgbClr val="FF0000"/>
    <a:srgbClr val="007E39"/>
    <a:srgbClr val="FF7C8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87796" autoAdjust="0"/>
  </p:normalViewPr>
  <p:slideViewPr>
    <p:cSldViewPr snapToObjects="1">
      <p:cViewPr varScale="1">
        <p:scale>
          <a:sx n="67" d="100"/>
          <a:sy n="67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770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3007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06012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59024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120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65038" algn="l" defTabSz="906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8039" algn="l" defTabSz="906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1032" algn="l" defTabSz="906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4050" algn="l" defTabSz="906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5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1645" indent="0" algn="ctr">
              <a:buNone/>
              <a:defRPr/>
            </a:lvl2pPr>
            <a:lvl3pPr marL="823293" indent="0" algn="ctr">
              <a:buNone/>
              <a:defRPr/>
            </a:lvl3pPr>
            <a:lvl4pPr marL="1234945" indent="0" algn="ctr">
              <a:buNone/>
              <a:defRPr/>
            </a:lvl4pPr>
            <a:lvl5pPr marL="1646591" indent="0" algn="ctr">
              <a:buNone/>
              <a:defRPr/>
            </a:lvl5pPr>
            <a:lvl6pPr marL="2058218" indent="0" algn="ctr">
              <a:buNone/>
              <a:defRPr/>
            </a:lvl6pPr>
            <a:lvl7pPr marL="2469881" indent="0" algn="ctr">
              <a:buNone/>
              <a:defRPr/>
            </a:lvl7pPr>
            <a:lvl8pPr marL="2881527" indent="0" algn="ctr">
              <a:buNone/>
              <a:defRPr/>
            </a:lvl8pPr>
            <a:lvl9pPr marL="32931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937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29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880" y="273710"/>
            <a:ext cx="2056320" cy="58556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73710"/>
            <a:ext cx="6032160" cy="58556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79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332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7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00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4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45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45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78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08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14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09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3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5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10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86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07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98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41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0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94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6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645" indent="0">
              <a:buNone/>
              <a:defRPr sz="1600"/>
            </a:lvl2pPr>
            <a:lvl3pPr marL="823293" indent="0">
              <a:buNone/>
              <a:defRPr sz="1500"/>
            </a:lvl3pPr>
            <a:lvl4pPr marL="1234945" indent="0">
              <a:buNone/>
              <a:defRPr sz="1300"/>
            </a:lvl4pPr>
            <a:lvl5pPr marL="1646591" indent="0">
              <a:buNone/>
              <a:defRPr sz="1300"/>
            </a:lvl5pPr>
            <a:lvl6pPr marL="2058218" indent="0">
              <a:buNone/>
              <a:defRPr sz="1300"/>
            </a:lvl6pPr>
            <a:lvl7pPr marL="2469881" indent="0">
              <a:buNone/>
              <a:defRPr sz="1300"/>
            </a:lvl7pPr>
            <a:lvl8pPr marL="2881527" indent="0">
              <a:buNone/>
              <a:defRPr sz="1300"/>
            </a:lvl8pPr>
            <a:lvl9pPr marL="329318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74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97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24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40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871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8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90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82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21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69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0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94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94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006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5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75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51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12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65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9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2" y="27515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19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645" indent="0">
              <a:buNone/>
              <a:defRPr sz="1800" b="1"/>
            </a:lvl2pPr>
            <a:lvl3pPr marL="823293" indent="0">
              <a:buNone/>
              <a:defRPr sz="1600" b="1"/>
            </a:lvl3pPr>
            <a:lvl4pPr marL="1234945" indent="0">
              <a:buNone/>
              <a:defRPr sz="1500" b="1"/>
            </a:lvl4pPr>
            <a:lvl5pPr marL="1646591" indent="0">
              <a:buNone/>
              <a:defRPr sz="1500" b="1"/>
            </a:lvl5pPr>
            <a:lvl6pPr marL="2058218" indent="0">
              <a:buNone/>
              <a:defRPr sz="1500" b="1"/>
            </a:lvl6pPr>
            <a:lvl7pPr marL="2469881" indent="0">
              <a:buNone/>
              <a:defRPr sz="1500" b="1"/>
            </a:lvl7pPr>
            <a:lvl8pPr marL="2881527" indent="0">
              <a:buNone/>
              <a:defRPr sz="1500" b="1"/>
            </a:lvl8pPr>
            <a:lvl9pPr marL="329318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219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645" indent="0">
              <a:buNone/>
              <a:defRPr sz="1800" b="1"/>
            </a:lvl2pPr>
            <a:lvl3pPr marL="823293" indent="0">
              <a:buNone/>
              <a:defRPr sz="1600" b="1"/>
            </a:lvl3pPr>
            <a:lvl4pPr marL="1234945" indent="0">
              <a:buNone/>
              <a:defRPr sz="1500" b="1"/>
            </a:lvl4pPr>
            <a:lvl5pPr marL="1646591" indent="0">
              <a:buNone/>
              <a:defRPr sz="1500" b="1"/>
            </a:lvl5pPr>
            <a:lvl6pPr marL="2058218" indent="0">
              <a:buNone/>
              <a:defRPr sz="1500" b="1"/>
            </a:lvl6pPr>
            <a:lvl7pPr marL="2469881" indent="0">
              <a:buNone/>
              <a:defRPr sz="1500" b="1"/>
            </a:lvl7pPr>
            <a:lvl8pPr marL="2881527" indent="0">
              <a:buNone/>
              <a:defRPr sz="1500" b="1"/>
            </a:lvl8pPr>
            <a:lvl9pPr marL="3293188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18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35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1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47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1645" indent="0">
              <a:buNone/>
              <a:defRPr sz="1100"/>
            </a:lvl2pPr>
            <a:lvl3pPr marL="823293" indent="0">
              <a:buNone/>
              <a:defRPr sz="900"/>
            </a:lvl3pPr>
            <a:lvl4pPr marL="1234945" indent="0">
              <a:buNone/>
              <a:defRPr sz="800"/>
            </a:lvl4pPr>
            <a:lvl5pPr marL="1646591" indent="0">
              <a:buNone/>
              <a:defRPr sz="800"/>
            </a:lvl5pPr>
            <a:lvl6pPr marL="2058218" indent="0">
              <a:buNone/>
              <a:defRPr sz="800"/>
            </a:lvl6pPr>
            <a:lvl7pPr marL="2469881" indent="0">
              <a:buNone/>
              <a:defRPr sz="800"/>
            </a:lvl7pPr>
            <a:lvl8pPr marL="2881527" indent="0">
              <a:buNone/>
              <a:defRPr sz="800"/>
            </a:lvl8pPr>
            <a:lvl9pPr marL="32931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94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1645" indent="0">
              <a:buNone/>
              <a:defRPr sz="2500"/>
            </a:lvl2pPr>
            <a:lvl3pPr marL="823293" indent="0">
              <a:buNone/>
              <a:defRPr sz="2200"/>
            </a:lvl3pPr>
            <a:lvl4pPr marL="1234945" indent="0">
              <a:buNone/>
              <a:defRPr sz="1800"/>
            </a:lvl4pPr>
            <a:lvl5pPr marL="1646591" indent="0">
              <a:buNone/>
              <a:defRPr sz="1800"/>
            </a:lvl5pPr>
            <a:lvl6pPr marL="2058218" indent="0">
              <a:buNone/>
              <a:defRPr sz="1800"/>
            </a:lvl6pPr>
            <a:lvl7pPr marL="2469881" indent="0">
              <a:buNone/>
              <a:defRPr sz="1800"/>
            </a:lvl7pPr>
            <a:lvl8pPr marL="2881527" indent="0">
              <a:buNone/>
              <a:defRPr sz="1800"/>
            </a:lvl8pPr>
            <a:lvl9pPr marL="3293188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1645" indent="0">
              <a:buNone/>
              <a:defRPr sz="1100"/>
            </a:lvl2pPr>
            <a:lvl3pPr marL="823293" indent="0">
              <a:buNone/>
              <a:defRPr sz="900"/>
            </a:lvl3pPr>
            <a:lvl4pPr marL="1234945" indent="0">
              <a:buNone/>
              <a:defRPr sz="800"/>
            </a:lvl4pPr>
            <a:lvl5pPr marL="1646591" indent="0">
              <a:buNone/>
              <a:defRPr sz="800"/>
            </a:lvl5pPr>
            <a:lvl6pPr marL="2058218" indent="0">
              <a:buNone/>
              <a:defRPr sz="800"/>
            </a:lvl6pPr>
            <a:lvl7pPr marL="2469881" indent="0">
              <a:buNone/>
              <a:defRPr sz="800"/>
            </a:lvl7pPr>
            <a:lvl8pPr marL="2881527" indent="0">
              <a:buNone/>
              <a:defRPr sz="800"/>
            </a:lvl8pPr>
            <a:lvl9pPr marL="329318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02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94"/>
            <a:ext cx="8226720" cy="452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41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8567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ctr" defTabSz="4116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16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2pPr>
      <a:lvl3pPr algn="ctr" defTabSz="4116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3pPr>
      <a:lvl4pPr algn="ctr" defTabSz="4116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4pPr>
      <a:lvl5pPr algn="ctr" defTabSz="41164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cs typeface="Arial" charset="0"/>
        </a:defRPr>
      </a:lvl5pPr>
      <a:lvl6pPr marL="2264062" indent="-205833" algn="ctr" defTabSz="4116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6pPr>
      <a:lvl7pPr marL="2675701" indent="-205833" algn="ctr" defTabSz="4116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7pPr>
      <a:lvl8pPr marL="3087344" indent="-205833" algn="ctr" defTabSz="4116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8pPr>
      <a:lvl9pPr marL="3498999" indent="-205833" algn="ctr" defTabSz="41164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08735" indent="-308735" algn="l" defTabSz="411645" rtl="0" eaLnBrk="0" fontAlgn="base" hangingPunct="0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8937" indent="-257279" algn="l" defTabSz="411645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cs typeface="+mn-cs"/>
        </a:defRPr>
      </a:lvl2pPr>
      <a:lvl3pPr marL="1029116" indent="-205833" algn="l" defTabSz="411645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cs typeface="+mn-cs"/>
        </a:defRPr>
      </a:lvl3pPr>
      <a:lvl4pPr marL="1440762" indent="-205833" algn="l" defTabSz="411645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4pPr>
      <a:lvl5pPr marL="1852410" indent="-205833" algn="l" defTabSz="411645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cs typeface="+mn-cs"/>
        </a:defRPr>
      </a:lvl5pPr>
      <a:lvl6pPr marL="2264062" indent="-205833" algn="l" defTabSz="4116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6pPr>
      <a:lvl7pPr marL="2675701" indent="-205833" algn="l" defTabSz="4116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7pPr>
      <a:lvl8pPr marL="3087344" indent="-205833" algn="l" defTabSz="4116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8pPr>
      <a:lvl9pPr marL="3498999" indent="-205833" algn="l" defTabSz="41164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645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293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945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6591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218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9881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1527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3188" algn="l" defTabSz="8232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5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52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8D7BDD6-315D-420D-A8BD-6F9AB57FEE2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6/30/2017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7C53218-7F03-4267-92D1-A0DAA423005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97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5013" r:id="rId2"/>
    <p:sldLayoutId id="2147485014" r:id="rId3"/>
    <p:sldLayoutId id="2147485015" r:id="rId4"/>
    <p:sldLayoutId id="2147485016" r:id="rId5"/>
    <p:sldLayoutId id="2147485017" r:id="rId6"/>
    <p:sldLayoutId id="2147485018" r:id="rId7"/>
    <p:sldLayoutId id="2147485019" r:id="rId8"/>
    <p:sldLayoutId id="2147485020" r:id="rId9"/>
    <p:sldLayoutId id="2147485021" r:id="rId10"/>
    <p:sldLayoutId id="21474850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143000"/>
            <a:ext cx="7696560" cy="1470394"/>
          </a:xfrm>
        </p:spPr>
        <p:txBody>
          <a:bodyPr/>
          <a:lstStyle/>
          <a:p>
            <a:pPr algn="l">
              <a:tabLst>
                <a:tab pos="1077839" algn="l"/>
              </a:tabLst>
            </a:pPr>
            <a:r>
              <a:rPr lang="en-US" sz="3200" b="1" dirty="0" smtClean="0"/>
              <a:t>Multimodal, Multiresolution, Multivolume Data</a:t>
            </a:r>
            <a:endParaRPr lang="en-US" sz="3200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5" y="2514600"/>
            <a:ext cx="8153395" cy="1143000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Gill Sans MT" pitchFamily="34" charset="0"/>
              </a:rPr>
              <a:t>Guido </a:t>
            </a:r>
            <a:r>
              <a:rPr lang="en-US" sz="2000" dirty="0" smtClean="0">
                <a:latin typeface="Gill Sans MT" pitchFamily="34" charset="0"/>
              </a:rPr>
              <a:t>Gerig &amp; </a:t>
            </a:r>
            <a:r>
              <a:rPr lang="en-US" sz="2000" dirty="0" err="1" smtClean="0">
                <a:latin typeface="Gill Sans MT" pitchFamily="34" charset="0"/>
              </a:rPr>
              <a:t>Sungmin</a:t>
            </a:r>
            <a:r>
              <a:rPr lang="en-US" sz="2000" dirty="0" smtClean="0">
                <a:latin typeface="Gill Sans MT" pitchFamily="34" charset="0"/>
              </a:rPr>
              <a:t> </a:t>
            </a:r>
            <a:r>
              <a:rPr lang="en-US" sz="2000" dirty="0" smtClean="0">
                <a:latin typeface="Gill Sans MT" pitchFamily="34" charset="0"/>
              </a:rPr>
              <a:t>Hong</a:t>
            </a:r>
          </a:p>
          <a:p>
            <a:pPr algn="l">
              <a:spcAft>
                <a:spcPts val="600"/>
              </a:spcAft>
            </a:pPr>
            <a:r>
              <a:rPr lang="en-US" sz="2000" dirty="0" smtClean="0">
                <a:latin typeface="Gill Sans MT" pitchFamily="34" charset="0"/>
              </a:rPr>
              <a:t>NYU </a:t>
            </a:r>
            <a:r>
              <a:rPr lang="en-US" sz="2000" dirty="0" err="1">
                <a:latin typeface="Gill Sans MT" pitchFamily="34" charset="0"/>
              </a:rPr>
              <a:t>Tandon</a:t>
            </a:r>
            <a:r>
              <a:rPr lang="en-US" sz="2000" dirty="0">
                <a:latin typeface="Gill Sans MT" pitchFamily="34" charset="0"/>
              </a:rPr>
              <a:t> School of </a:t>
            </a:r>
            <a:r>
              <a:rPr lang="en-US" sz="2000" dirty="0" smtClean="0">
                <a:latin typeface="Gill Sans MT" pitchFamily="34" charset="0"/>
              </a:rPr>
              <a:t>Engineering, Computer </a:t>
            </a:r>
            <a:r>
              <a:rPr lang="en-US" sz="2000" dirty="0">
                <a:latin typeface="Gill Sans MT" pitchFamily="34" charset="0"/>
              </a:rPr>
              <a:t>Science &amp; </a:t>
            </a:r>
            <a:r>
              <a:rPr lang="en-US" sz="2000" dirty="0" smtClean="0">
                <a:latin typeface="Gill Sans MT" pitchFamily="34" charset="0"/>
              </a:rPr>
              <a:t>Engineering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Gill Sans MT" pitchFamily="34" charset="0"/>
              </a:rPr>
              <a:t>Dr. Thomas Ach, University Hospital </a:t>
            </a:r>
            <a:r>
              <a:rPr lang="en-US" sz="2000" dirty="0" err="1">
                <a:latin typeface="Gill Sans MT" pitchFamily="34" charset="0"/>
              </a:rPr>
              <a:t>Würzburg</a:t>
            </a:r>
            <a:r>
              <a:rPr lang="en-US" sz="2000" dirty="0">
                <a:latin typeface="Gill Sans MT" pitchFamily="34" charset="0"/>
              </a:rPr>
              <a:t>, Dept. of </a:t>
            </a:r>
            <a:r>
              <a:rPr lang="en-US" sz="2000" dirty="0" smtClean="0">
                <a:latin typeface="Gill Sans MT" pitchFamily="34" charset="0"/>
              </a:rPr>
              <a:t>Ophthalmology</a:t>
            </a:r>
            <a:endParaRPr lang="en-US" sz="2000" dirty="0">
              <a:latin typeface="Gill Sans MT" pitchFamily="34" charset="0"/>
            </a:endParaRPr>
          </a:p>
          <a:p>
            <a:pPr algn="l"/>
            <a:endParaRPr lang="en-US" dirty="0">
              <a:latin typeface="Gill Sans MT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8572" y="0"/>
            <a:ext cx="9172572" cy="619125"/>
            <a:chOff x="-28572" y="0"/>
            <a:chExt cx="9172572" cy="6191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6950" y="0"/>
              <a:ext cx="6877050" cy="61912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572" y="0"/>
              <a:ext cx="6877050" cy="619125"/>
            </a:xfrm>
            <a:prstGeom prst="rect">
              <a:avLst/>
            </a:prstGeom>
          </p:spPr>
        </p:pic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85440" y="4473206"/>
            <a:ext cx="8153760" cy="147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1164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1164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1164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1164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11645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264062" indent="-205833" algn="ctr" defTabSz="41164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675701" indent="-205833" algn="ctr" defTabSz="41164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087344" indent="-205833" algn="ctr" defTabSz="41164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498999" indent="-205833" algn="ctr" defTabSz="411645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638425" indent="-2638425" algn="l">
              <a:tabLst>
                <a:tab pos="1077839" algn="l"/>
              </a:tabLst>
            </a:pPr>
            <a:r>
              <a:rPr lang="en-US" sz="3200" b="1" kern="0" dirty="0" smtClean="0"/>
              <a:t>Goal: </a:t>
            </a:r>
            <a:r>
              <a:rPr lang="en-US" sz="3200" kern="0" dirty="0" smtClean="0"/>
              <a:t>Study/diagnosis of AMD </a:t>
            </a:r>
            <a:r>
              <a:rPr lang="en-US" sz="3200" dirty="0" smtClean="0">
                <a:ea typeface="MS Mincho"/>
                <a:cs typeface="Times New Roman" panose="02020603050405020304" pitchFamily="18" charset="0"/>
              </a:rPr>
              <a:t>(</a:t>
            </a:r>
            <a:r>
              <a:rPr lang="en-US" sz="3200" dirty="0">
                <a:ea typeface="MS Mincho"/>
                <a:cs typeface="Times New Roman" panose="02020603050405020304" pitchFamily="18" charset="0"/>
              </a:rPr>
              <a:t>age-related macular disease)</a:t>
            </a:r>
            <a:r>
              <a:rPr lang="en-US" sz="3200" b="1" kern="0" dirty="0" smtClean="0"/>
              <a:t> </a:t>
            </a:r>
          </a:p>
          <a:p>
            <a:pPr marL="2638425" indent="-2638425" algn="l">
              <a:tabLst>
                <a:tab pos="1077839" algn="l"/>
              </a:tabLst>
            </a:pPr>
            <a:r>
              <a:rPr lang="en-US" sz="3200" b="1" kern="0" dirty="0" smtClean="0"/>
              <a:t>Current data: </a:t>
            </a:r>
            <a:r>
              <a:rPr lang="en-US" sz="3200" dirty="0">
                <a:ea typeface="MS Mincho"/>
                <a:cs typeface="Times New Roman" panose="02020603050405020304" pitchFamily="18" charset="0"/>
              </a:rPr>
              <a:t>RPE (retinal pigment epithelium) </a:t>
            </a:r>
            <a:r>
              <a:rPr lang="en-US" sz="3200" dirty="0" smtClean="0">
                <a:ea typeface="MS Mincho"/>
                <a:cs typeface="Times New Roman" panose="02020603050405020304" pitchFamily="18" charset="0"/>
              </a:rPr>
              <a:t>tissue from donors</a:t>
            </a:r>
          </a:p>
          <a:p>
            <a:pPr marL="2638425" indent="-2638425" algn="l">
              <a:tabLst>
                <a:tab pos="1077839" algn="l"/>
              </a:tabLst>
            </a:pPr>
            <a:r>
              <a:rPr lang="en-US" sz="3200" b="1" kern="0" dirty="0" smtClean="0"/>
              <a:t>Future data: </a:t>
            </a:r>
            <a:r>
              <a:rPr lang="en-US" sz="3200" dirty="0" smtClean="0">
                <a:ea typeface="MS Mincho"/>
                <a:cs typeface="Times New Roman" panose="02020603050405020304" pitchFamily="18" charset="0"/>
              </a:rPr>
              <a:t>In-vivo hyperspectral camera</a:t>
            </a:r>
          </a:p>
          <a:p>
            <a:pPr marL="1195388" indent="-1195388" algn="l">
              <a:tabLst>
                <a:tab pos="1077839" algn="l"/>
              </a:tabLst>
            </a:pPr>
            <a:endParaRPr lang="en-US" sz="3200" kern="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7" y="1690689"/>
            <a:ext cx="8037993" cy="505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35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7" y="2006410"/>
            <a:ext cx="3161164" cy="3132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67" y="5310093"/>
            <a:ext cx="3161164" cy="37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8" y="5852475"/>
            <a:ext cx="3161164" cy="39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29" y="2005594"/>
            <a:ext cx="3115151" cy="3132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1327" y="5461312"/>
            <a:ext cx="3120647" cy="227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328" y="6024288"/>
            <a:ext cx="3115151" cy="220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6019" y="485087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xy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019" y="540975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xz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019" y="5965897"/>
            <a:ext cx="37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yz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3079" y="4850878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xy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3079" y="540975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xz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3079" y="5965897"/>
            <a:ext cx="37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yz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98255" y="2043125"/>
            <a:ext cx="1482089" cy="139857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85431" y="4101466"/>
            <a:ext cx="1494913" cy="1018635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1443" y="1669299"/>
            <a:ext cx="188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Data (488nm)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66917" y="1673793"/>
            <a:ext cx="25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LSM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Data (shown 597nm)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1500" y="990600"/>
            <a:ext cx="647700" cy="4257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77426" y="5399189"/>
            <a:ext cx="1980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Multivolume across </a:t>
            </a:r>
            <a:r>
              <a:rPr lang="en-US" sz="2000" dirty="0"/>
              <a:t>24 emission wavelengths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301974" y="990600"/>
            <a:ext cx="889526" cy="1035628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277426" y="5120101"/>
            <a:ext cx="919568" cy="128174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889" y="205326"/>
            <a:ext cx="8236616" cy="1325563"/>
          </a:xfrm>
        </p:spPr>
        <p:txBody>
          <a:bodyPr/>
          <a:lstStyle/>
          <a:p>
            <a:r>
              <a:rPr lang="en-US" dirty="0" err="1" smtClean="0">
                <a:cs typeface="Times New Roman" panose="02020603050405020304" pitchFamily="18" charset="0"/>
              </a:rPr>
              <a:t>Structual</a:t>
            </a:r>
            <a:r>
              <a:rPr lang="en-US" dirty="0" smtClean="0">
                <a:cs typeface="Times New Roman" panose="02020603050405020304" pitchFamily="18" charset="0"/>
              </a:rPr>
              <a:t>/hyperspectral 3D Imaging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7548" y="1321357"/>
            <a:ext cx="803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Goal: </a:t>
            </a:r>
            <a:r>
              <a:rPr lang="en-US" sz="1800" dirty="0" err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Autofluorescence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spectra and intensity of individual granules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8" y="2074014"/>
            <a:ext cx="1820428" cy="1811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46" y="17297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46" y="18821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46" y="20345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646" y="21869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046" y="23393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46" y="24917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846" y="26441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46" y="27965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646" y="29489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5884460" y="3292137"/>
            <a:ext cx="1297396" cy="13178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41842" y="437444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λ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7263" y="170678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4D LSM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926" y="17297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3D SIM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4237672"/>
            <a:ext cx="19861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ea typeface="MS Mincho"/>
                <a:cs typeface="Times New Roman" panose="02020603050405020304" pitchFamily="18" charset="0"/>
              </a:rPr>
              <a:t>super-resolution structured illumination microscopy (SIM, Zeiss Elyra.S1)</a:t>
            </a: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6154008" y="4613424"/>
            <a:ext cx="2835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algn="l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a typeface="MS Mincho"/>
                <a:cs typeface="Times New Roman" panose="02020603050405020304" pitchFamily="18" charset="0"/>
              </a:rPr>
              <a:t>high-resolution confocal laser scanning spectral microscopy (Zeiss LSM780)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8" y="2226414"/>
            <a:ext cx="1820428" cy="18118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18" y="2378814"/>
            <a:ext cx="1820428" cy="181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8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Segmentation of Organelles from SIM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0689"/>
            <a:ext cx="3105583" cy="2505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20" y="2430796"/>
            <a:ext cx="5272526" cy="4242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290271"/>
            <a:ext cx="3217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3D Slicer </a:t>
            </a:r>
            <a:r>
              <a:rPr lang="en-US" sz="2400" dirty="0" err="1" smtClean="0"/>
              <a:t>GrowCut</a:t>
            </a:r>
            <a:r>
              <a:rPr lang="en-US" sz="2400" dirty="0" smtClean="0"/>
              <a:t>:</a:t>
            </a:r>
          </a:p>
          <a:p>
            <a:pPr algn="l"/>
            <a:r>
              <a:rPr lang="en-US" sz="2400" dirty="0" smtClean="0"/>
              <a:t>Segmentation of “dark” and “white” organelles</a:t>
            </a:r>
          </a:p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898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26" y="365126"/>
            <a:ext cx="8927074" cy="1325563"/>
          </a:xfrm>
        </p:spPr>
        <p:txBody>
          <a:bodyPr/>
          <a:lstStyle/>
          <a:p>
            <a:r>
              <a:rPr lang="en-US" dirty="0" err="1" smtClean="0"/>
              <a:t>Autoflourescence</a:t>
            </a:r>
            <a:r>
              <a:rPr lang="en-US" dirty="0" smtClean="0"/>
              <a:t> Analysis of Granules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524836" y="2069795"/>
            <a:ext cx="2904414" cy="1811860"/>
            <a:chOff x="832515" y="2081120"/>
            <a:chExt cx="3507474" cy="2171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2515" y="2081120"/>
              <a:ext cx="3507474" cy="2171294"/>
            </a:xfrm>
            <a:prstGeom prst="rect">
              <a:avLst/>
            </a:prstGeom>
          </p:spPr>
        </p:pic>
        <p:sp>
          <p:nvSpPr>
            <p:cNvPr id="7" name="Arrow: Curved Up 6"/>
            <p:cNvSpPr/>
            <p:nvPr/>
          </p:nvSpPr>
          <p:spPr>
            <a:xfrm>
              <a:off x="1273981" y="3486055"/>
              <a:ext cx="1939119" cy="402609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01310" y="2229590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SIM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52310" y="2208490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LSM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18" y="2074014"/>
            <a:ext cx="1820428" cy="1811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446" y="17297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846" y="18821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246" y="20345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646" y="21869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046" y="23393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46" y="24917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846" y="26441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2246" y="27965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646" y="2948955"/>
            <a:ext cx="1652793" cy="154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3" name="Straight Arrow Connector 22"/>
          <p:cNvCxnSpPr/>
          <p:nvPr/>
        </p:nvCxnSpPr>
        <p:spPr>
          <a:xfrm>
            <a:off x="5884460" y="3292137"/>
            <a:ext cx="1297396" cy="13178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41842" y="4374447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l-GR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λ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t="8827" b="-1"/>
          <a:stretch/>
        </p:blipFill>
        <p:spPr>
          <a:xfrm>
            <a:off x="3801539" y="3972355"/>
            <a:ext cx="1738840" cy="1063976"/>
          </a:xfrm>
          <a:prstGeom prst="rect">
            <a:avLst/>
          </a:prstGeom>
        </p:spPr>
      </p:pic>
      <p:sp>
        <p:nvSpPr>
          <p:cNvPr id="26" name="Arrow: Right 25"/>
          <p:cNvSpPr/>
          <p:nvPr/>
        </p:nvSpPr>
        <p:spPr>
          <a:xfrm>
            <a:off x="2159000" y="2882900"/>
            <a:ext cx="209550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Arrow: Right 26"/>
          <p:cNvSpPr/>
          <p:nvPr/>
        </p:nvSpPr>
        <p:spPr>
          <a:xfrm flipH="1">
            <a:off x="5562600" y="2850530"/>
            <a:ext cx="282578" cy="229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67263" y="1706788"/>
            <a:ext cx="484763" cy="308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LSM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1539" y="5040868"/>
            <a:ext cx="223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Spectrum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per granule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926" y="1729755"/>
            <a:ext cx="451578" cy="308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347" y="3936478"/>
            <a:ext cx="1028483" cy="104349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6105" y="5036331"/>
            <a:ext cx="132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3D granule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14" y="5410200"/>
            <a:ext cx="6464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3D/4D registration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3D segmentation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Multivolume quantitative analysis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48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developed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41" y="1479546"/>
            <a:ext cx="47527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955" y="4756146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4D multivolume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1109384" y="4672564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3D labels</a:t>
            </a:r>
            <a:endParaRPr lang="en-US" sz="1800" dirty="0"/>
          </a:p>
        </p:txBody>
      </p:sp>
      <p:sp>
        <p:nvSpPr>
          <p:cNvPr id="7" name="Curved Up Arrow 6"/>
          <p:cNvSpPr/>
          <p:nvPr/>
        </p:nvSpPr>
        <p:spPr>
          <a:xfrm>
            <a:off x="1966300" y="5060946"/>
            <a:ext cx="2681899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4800600" y="5088858"/>
            <a:ext cx="2743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101" y="2772185"/>
            <a:ext cx="2224699" cy="2150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34242" y="5619690"/>
            <a:ext cx="3542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? so far external python script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583" y="6028253"/>
            <a:ext cx="5081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? </a:t>
            </a:r>
            <a:r>
              <a:rPr lang="en-US" sz="2000" dirty="0"/>
              <a:t>m</a:t>
            </a:r>
            <a:r>
              <a:rPr lang="en-US" sz="2000" dirty="0" smtClean="0"/>
              <a:t>ultivolume support for non-</a:t>
            </a:r>
            <a:r>
              <a:rPr lang="en-US" sz="2000" dirty="0" err="1" smtClean="0"/>
              <a:t>Dicom</a:t>
            </a:r>
            <a:r>
              <a:rPr lang="en-US" sz="2000" dirty="0" smtClean="0"/>
              <a:t> data 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315251"/>
            <a:ext cx="35052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7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207739"/>
            <a:ext cx="3446908" cy="4350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4850" y="1437546"/>
            <a:ext cx="781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Research question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Spatial distribution of granules within </a:t>
            </a:r>
            <a:r>
              <a:rPr lang="de-DE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the cell </a:t>
            </a:r>
            <a:r>
              <a:rPr lang="de-DE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(granules/layer)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1" y="2207739"/>
            <a:ext cx="409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3D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segmentation of granules within </a:t>
            </a:r>
            <a:r>
              <a:rPr lang="en-US" sz="18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single </a:t>
            </a:r>
            <a:r>
              <a:rPr lang="en-US" sz="18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cell</a:t>
            </a:r>
            <a:endParaRPr lang="en-US" sz="18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4429549"/>
            <a:ext cx="3688307" cy="1431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342343"/>
            <a:ext cx="3688307" cy="102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01199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23536</TotalTime>
  <Pages>0</Pages>
  <Words>208</Words>
  <Characters>0</Characters>
  <Application>Microsoft Office PowerPoint</Application>
  <PresentationFormat>On-screen Show (4:3)</PresentationFormat>
  <Lines>0</Lines>
  <Paragraphs>47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Gill Sans</vt:lpstr>
      <vt:lpstr>Gill Sans MT</vt:lpstr>
      <vt:lpstr>MS Mincho</vt:lpstr>
      <vt:lpstr>Times New Roman</vt:lpstr>
      <vt:lpstr>ヒラギノ角ゴ ProN W3</vt:lpstr>
      <vt:lpstr>5_Office Theme</vt:lpstr>
      <vt:lpstr>1_Office Theme</vt:lpstr>
      <vt:lpstr>Office Theme</vt:lpstr>
      <vt:lpstr>2_Office Theme</vt:lpstr>
      <vt:lpstr>Multimodal, Multiresolution, Multivolume Data</vt:lpstr>
      <vt:lpstr>Overview</vt:lpstr>
      <vt:lpstr>Input Data</vt:lpstr>
      <vt:lpstr>Structual/hyperspectral 3D Imaging</vt:lpstr>
      <vt:lpstr>Segmentation of Organelles from SIM</vt:lpstr>
      <vt:lpstr>Autoflourescence Analysis of Granules</vt:lpstr>
      <vt:lpstr>To be developed …</vt:lpstr>
      <vt:lpstr>Work in Progress: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gerig</dc:creator>
  <cp:lastModifiedBy>Gerig</cp:lastModifiedBy>
  <cp:revision>814</cp:revision>
  <dcterms:modified xsi:type="dcterms:W3CDTF">2017-06-30T08:19:06Z</dcterms:modified>
</cp:coreProperties>
</file>